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8" r:id="rId2"/>
    <p:sldId id="277" r:id="rId3"/>
    <p:sldId id="288" r:id="rId4"/>
    <p:sldId id="278" r:id="rId5"/>
    <p:sldId id="289" r:id="rId6"/>
    <p:sldId id="279" r:id="rId7"/>
    <p:sldId id="290" r:id="rId8"/>
    <p:sldId id="280" r:id="rId9"/>
    <p:sldId id="281" r:id="rId10"/>
    <p:sldId id="282" r:id="rId11"/>
    <p:sldId id="291" r:id="rId12"/>
    <p:sldId id="283" r:id="rId13"/>
    <p:sldId id="284" r:id="rId14"/>
    <p:sldId id="293" r:id="rId15"/>
    <p:sldId id="292" r:id="rId16"/>
    <p:sldId id="286" r:id="rId17"/>
    <p:sldId id="287" r:id="rId18"/>
  </p:sldIdLst>
  <p:sldSz cx="12192000" cy="6858000"/>
  <p:notesSz cx="6858000" cy="9144000"/>
  <p:embeddedFontLst>
    <p:embeddedFont>
      <p:font typeface="나눔스퀘어라운드 ExtraBold" charset="-127"/>
      <p:bold r:id="rId20"/>
    </p:embeddedFon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lticampus" initials="m" lastIdx="2" clrIdx="0">
    <p:extLst>
      <p:ext uri="{19B8F6BF-5375-455C-9EA6-DF929625EA0E}">
        <p15:presenceInfo xmlns="" xmlns:p15="http://schemas.microsoft.com/office/powerpoint/2012/main" userId="multicamp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086" autoAdjust="0"/>
  </p:normalViewPr>
  <p:slideViewPr>
    <p:cSldViewPr snapToGrid="0">
      <p:cViewPr varScale="1">
        <p:scale>
          <a:sx n="71" d="100"/>
          <a:sy n="71" d="100"/>
        </p:scale>
        <p:origin x="-113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C602BC-A500-410C-934C-643250C74459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C37A60-599A-457B-9A9D-9CE0A419E3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800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광주 </a:t>
            </a:r>
            <a:r>
              <a:rPr lang="en-US" altLang="ko-KR" dirty="0" smtClean="0"/>
              <a:t>1</a:t>
            </a:r>
            <a:r>
              <a:rPr lang="ko-KR" altLang="en-US" dirty="0" smtClean="0"/>
              <a:t>반 </a:t>
            </a:r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ko-KR" altLang="en-US" dirty="0" err="1" smtClean="0"/>
              <a:t>테트리스</a:t>
            </a:r>
            <a:r>
              <a:rPr lang="ko-KR" altLang="en-US" dirty="0" smtClean="0"/>
              <a:t> 팀의 발표를 맡은 박승재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농촌 포털 사이트인 </a:t>
            </a:r>
            <a:r>
              <a:rPr lang="en-US" altLang="ko-KR" dirty="0" smtClean="0"/>
              <a:t>Farmers</a:t>
            </a:r>
            <a:r>
              <a:rPr lang="ko-KR" altLang="en-US" baseline="0" dirty="0" smtClean="0"/>
              <a:t>의 조원은</a:t>
            </a:r>
            <a:r>
              <a:rPr lang="ko-KR" altLang="en-US" dirty="0" smtClean="0"/>
              <a:t> 박승재 </a:t>
            </a:r>
            <a:r>
              <a:rPr lang="ko-KR" altLang="en-US" dirty="0" err="1" smtClean="0"/>
              <a:t>김나라</a:t>
            </a:r>
            <a:r>
              <a:rPr lang="ko-KR" altLang="en-US" dirty="0" smtClean="0"/>
              <a:t> 박승규 최효진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발표 시작하겠습니다</a:t>
            </a:r>
            <a:r>
              <a:rPr lang="en-US" altLang="ko-KR" dirty="0" smtClean="0"/>
              <a:t>!!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92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농업 뿐만 아니라 뉴스를 보시면 귀농의 인기는 늘어나고 있다는 것을 알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이러한 귀농하시는 분들도 저희 </a:t>
            </a:r>
            <a:r>
              <a:rPr lang="en-US" altLang="ko-KR" dirty="0" smtClean="0"/>
              <a:t>Farmers</a:t>
            </a:r>
            <a:r>
              <a:rPr lang="ko-KR" altLang="en-US" dirty="0" smtClean="0"/>
              <a:t>를 사용하실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9396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디자인입니다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543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디자인 부분을 확인하겠습니다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7116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홈</a:t>
            </a:r>
            <a:r>
              <a:rPr lang="en-US" altLang="ko-KR" dirty="0" smtClean="0"/>
              <a:t>, SNS, Board</a:t>
            </a:r>
            <a:r>
              <a:rPr lang="ko-KR" altLang="en-US" dirty="0" smtClean="0"/>
              <a:t>로 간단하게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효율성과 편리함을 중요하게 생각한 저희는 많은 페이지를 만들지 않고 한</a:t>
            </a:r>
            <a:r>
              <a:rPr lang="ko-KR" altLang="en-US" baseline="0" dirty="0" smtClean="0"/>
              <a:t> 페이지에서 해결할 수 있도록 제작했습니다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다음으로 뉴스 클릭하면 뉴스로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날씨 클릭하면 날씨로 바로 보여줄 수 있습니다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이로 인해 </a:t>
            </a:r>
            <a:r>
              <a:rPr lang="en-US" altLang="ko-KR" baseline="0" dirty="0" smtClean="0"/>
              <a:t>Index</a:t>
            </a:r>
            <a:r>
              <a:rPr lang="ko-KR" altLang="en-US" baseline="0" dirty="0" smtClean="0"/>
              <a:t>에서 편리함을 제공해줍니다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37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또한 </a:t>
            </a:r>
            <a:r>
              <a:rPr lang="ko-KR" altLang="en-US" dirty="0" err="1" smtClean="0"/>
              <a:t>모바일을</a:t>
            </a:r>
            <a:r>
              <a:rPr lang="ko-KR" altLang="en-US" dirty="0" smtClean="0"/>
              <a:t> 많이 사용하시는 분들을 위해 </a:t>
            </a:r>
            <a:r>
              <a:rPr lang="ko-KR" altLang="en-US" dirty="0" err="1" smtClean="0"/>
              <a:t>반응형으로</a:t>
            </a:r>
            <a:r>
              <a:rPr lang="ko-KR" altLang="en-US" dirty="0" smtClean="0"/>
              <a:t> 제작하였습니다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반응형을</a:t>
            </a:r>
            <a:r>
              <a:rPr lang="ko-KR" altLang="en-US" dirty="0" smtClean="0"/>
              <a:t> 통해 많은 사람들이 편리하게 이용할 수 있도록 제작하였습니다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037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시연입니다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바로 만나보시죠</a:t>
            </a:r>
            <a:r>
              <a:rPr lang="en-US" altLang="ko-KR" dirty="0" smtClean="0"/>
              <a:t>!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직접 시연 할 예정</a:t>
            </a:r>
            <a:r>
              <a:rPr lang="en-US" altLang="ko-KR" dirty="0" smtClean="0"/>
              <a:t>) -&gt; </a:t>
            </a:r>
            <a:r>
              <a:rPr lang="ko-KR" altLang="en-US" dirty="0" smtClean="0"/>
              <a:t>시연에서 로그인</a:t>
            </a:r>
            <a:r>
              <a:rPr lang="en-US" altLang="ko-KR" dirty="0" smtClean="0"/>
              <a:t>,</a:t>
            </a:r>
            <a:r>
              <a:rPr lang="ko-KR" altLang="en-US" dirty="0" smtClean="0"/>
              <a:t> 회원가입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SNS, </a:t>
            </a:r>
            <a:r>
              <a:rPr lang="en-US" altLang="ko-KR" dirty="0" err="1" smtClean="0"/>
              <a:t>Boar,d</a:t>
            </a:r>
            <a:r>
              <a:rPr lang="en-US" altLang="ko-KR" baseline="0" dirty="0" smtClean="0"/>
              <a:t> Index</a:t>
            </a:r>
            <a:r>
              <a:rPr lang="ko-KR" altLang="en-US" baseline="0" dirty="0" smtClean="0"/>
              <a:t>의 모든 것을 보여줄 </a:t>
            </a:r>
            <a:r>
              <a:rPr lang="ko-KR" altLang="en-US" baseline="0" dirty="0" err="1" smtClean="0"/>
              <a:t>예정이여서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ppt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SNS, Board</a:t>
            </a:r>
            <a:r>
              <a:rPr lang="ko-KR" altLang="en-US" baseline="0" dirty="0" smtClean="0"/>
              <a:t>부분을 생략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6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이상으로 질문 받겠습니다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26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378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목적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컨텐츠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디자인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시연 순서로 발표하겠습니다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445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첫번째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목적입니다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52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농업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귀농을 위한 다양한 사이트는 많습니다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날씨를 보기 위해서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농축산</a:t>
            </a:r>
            <a:r>
              <a:rPr lang="ko-KR" altLang="en-US" baseline="0" dirty="0" smtClean="0"/>
              <a:t> 질병을 보기 위해서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뉴스를 보기 위해서 각각의 사이트를 들어가야 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이러한 불편함을 해결해 주기 위해 농촌 포털 사이트 </a:t>
            </a:r>
            <a:r>
              <a:rPr lang="en-US" altLang="ko-KR" baseline="0" dirty="0" smtClean="0"/>
              <a:t>Farmers</a:t>
            </a:r>
            <a:r>
              <a:rPr lang="ko-KR" altLang="en-US" baseline="0" dirty="0" smtClean="0"/>
              <a:t>를 제작하게 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915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웹 페이지의 간단한 소개입니다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8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Farmers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Index</a:t>
            </a:r>
            <a:r>
              <a:rPr lang="ko-KR" altLang="en-US" baseline="0" dirty="0" smtClean="0"/>
              <a:t>를 보면 모든 정보를 하나로 보여줄 수 있습니다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뉴스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날씨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미세먼지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강수 레이더 영상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가축질병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병해충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이달의 기술까지 이것은 바로 하나의 합체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불편함을 해소하였습니다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029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컨텐츠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17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대중성을 중요하게 생각했습니다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대중성을 생각하며 </a:t>
            </a:r>
            <a:r>
              <a:rPr lang="ko-KR" altLang="en-US" dirty="0" err="1" smtClean="0"/>
              <a:t>컨텐츠와</a:t>
            </a:r>
            <a:r>
              <a:rPr lang="ko-KR" altLang="en-US" dirty="0" smtClean="0"/>
              <a:t> 디자인에 신경 썼습니다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컨텐츠부터</a:t>
            </a:r>
            <a:r>
              <a:rPr lang="ko-KR" altLang="en-US" dirty="0" smtClean="0"/>
              <a:t> 보겠습니다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70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기상청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농촌진흥청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농민신문 등 다양한 사이트를 이용하여 풍부한 정보를 볼 수 있도록 </a:t>
            </a:r>
            <a:r>
              <a:rPr lang="en-US" altLang="ko-KR" baseline="0" dirty="0" smtClean="0"/>
              <a:t>Farmers</a:t>
            </a:r>
            <a:r>
              <a:rPr lang="ko-KR" altLang="en-US" baseline="0" dirty="0" smtClean="0"/>
              <a:t>를 만들었습니다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C37A60-599A-457B-9A9D-9CE0A419E3A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9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92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32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04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56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08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9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75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57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17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79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7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07D93-6D34-449F-A2B2-82D39ED4916A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C2AEE-C837-4F7A-9CDB-2427DE39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44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990" y="1270180"/>
            <a:ext cx="4317639" cy="431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1623" y="6257835"/>
            <a:ext cx="4963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ko-KR" altLang="en-US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조 </a:t>
            </a:r>
            <a:r>
              <a:rPr lang="en-US" altLang="ko-KR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박승재</a:t>
            </a:r>
            <a:r>
              <a:rPr lang="en-US" altLang="ko-KR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김나라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박승규</a:t>
            </a:r>
            <a:r>
              <a:rPr lang="en-US" altLang="ko-KR" sz="2400" dirty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2400" dirty="0" smtClean="0">
                <a:solidFill>
                  <a:schemeClr val="accent2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최효진</a:t>
            </a:r>
            <a:endParaRPr lang="en-US" altLang="ko-KR" sz="2400" dirty="0" smtClean="0">
              <a:solidFill>
                <a:schemeClr val="accent2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734321" y="619973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21" y="0"/>
            <a:ext cx="2326235" cy="7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39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69522" y="17185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accent6"/>
                </a:solidFill>
                <a:latin typeface="나눔스퀘어라운드 ExtraBold" charset="-127"/>
                <a:ea typeface="나눔스퀘어라운드 ExtraBold" charset="-127"/>
              </a:rPr>
              <a:t>컨텐츠</a:t>
            </a:r>
            <a:endParaRPr lang="en-US" altLang="ko-KR" sz="1600" b="1" dirty="0">
              <a:solidFill>
                <a:schemeClr val="accent6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45760" y="1270128"/>
            <a:ext cx="1424417" cy="16948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145760" y="3712117"/>
            <a:ext cx="1424417" cy="228755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939267" y="1270128"/>
            <a:ext cx="5197381" cy="4729545"/>
            <a:chOff x="640175" y="1293186"/>
            <a:chExt cx="5371858" cy="5259119"/>
          </a:xfrm>
        </p:grpSpPr>
        <p:grpSp>
          <p:nvGrpSpPr>
            <p:cNvPr id="65" name="그룹 64"/>
            <p:cNvGrpSpPr/>
            <p:nvPr/>
          </p:nvGrpSpPr>
          <p:grpSpPr>
            <a:xfrm>
              <a:off x="640175" y="1293186"/>
              <a:ext cx="5371858" cy="5259119"/>
              <a:chOff x="6198698" y="1270127"/>
              <a:chExt cx="5371858" cy="5259119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6198698" y="1270127"/>
                <a:ext cx="5371858" cy="5259119"/>
                <a:chOff x="6198698" y="1270127"/>
                <a:chExt cx="5371858" cy="5259119"/>
              </a:xfrm>
            </p:grpSpPr>
            <p:sp>
              <p:nvSpPr>
                <p:cNvPr id="70" name="타원 69"/>
                <p:cNvSpPr/>
                <p:nvPr/>
              </p:nvSpPr>
              <p:spPr>
                <a:xfrm>
                  <a:off x="9903285" y="1317060"/>
                  <a:ext cx="489439" cy="4894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71" name="그룹 70"/>
                <p:cNvGrpSpPr/>
                <p:nvPr/>
              </p:nvGrpSpPr>
              <p:grpSpPr>
                <a:xfrm>
                  <a:off x="6198698" y="1270127"/>
                  <a:ext cx="5371858" cy="5259119"/>
                  <a:chOff x="5996354" y="1969477"/>
                  <a:chExt cx="4000500" cy="4000500"/>
                </a:xfrm>
              </p:grpSpPr>
              <p:cxnSp>
                <p:nvCxnSpPr>
                  <p:cNvPr id="74" name="직선 연결선 73"/>
                  <p:cNvCxnSpPr/>
                  <p:nvPr/>
                </p:nvCxnSpPr>
                <p:spPr>
                  <a:xfrm>
                    <a:off x="5996354" y="2426677"/>
                    <a:ext cx="4000500" cy="0"/>
                  </a:xfrm>
                  <a:prstGeom prst="line">
                    <a:avLst/>
                  </a:prstGeom>
                  <a:ln w="3810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5" name="그룹 74"/>
                  <p:cNvGrpSpPr/>
                  <p:nvPr/>
                </p:nvGrpSpPr>
                <p:grpSpPr>
                  <a:xfrm>
                    <a:off x="5996354" y="1969477"/>
                    <a:ext cx="4000500" cy="4000500"/>
                    <a:chOff x="5996354" y="1969477"/>
                    <a:chExt cx="4000500" cy="4000500"/>
                  </a:xfrm>
                </p:grpSpPr>
                <p:sp>
                  <p:nvSpPr>
                    <p:cNvPr id="76" name="직사각형 75"/>
                    <p:cNvSpPr/>
                    <p:nvPr/>
                  </p:nvSpPr>
                  <p:spPr>
                    <a:xfrm>
                      <a:off x="5996354" y="1969477"/>
                      <a:ext cx="4000500" cy="4000500"/>
                    </a:xfrm>
                    <a:prstGeom prst="rect">
                      <a:avLst/>
                    </a:prstGeom>
                    <a:noFill/>
                    <a:ln w="3810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77" name="직사각형 76"/>
                    <p:cNvSpPr/>
                    <p:nvPr/>
                  </p:nvSpPr>
                  <p:spPr>
                    <a:xfrm>
                      <a:off x="6153883" y="2536689"/>
                      <a:ext cx="3685442" cy="332327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72" name="타원 71"/>
                <p:cNvSpPr/>
                <p:nvPr/>
              </p:nvSpPr>
              <p:spPr>
                <a:xfrm>
                  <a:off x="11014799" y="1325929"/>
                  <a:ext cx="489439" cy="4894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3" name="타원 72"/>
                <p:cNvSpPr/>
                <p:nvPr/>
              </p:nvSpPr>
              <p:spPr>
                <a:xfrm>
                  <a:off x="10459042" y="1321494"/>
                  <a:ext cx="489439" cy="489439"/>
                </a:xfrm>
                <a:prstGeom prst="ellipse">
                  <a:avLst/>
                </a:prstGeom>
                <a:noFill/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67" name="직선 연결선 66"/>
              <p:cNvCxnSpPr/>
              <p:nvPr/>
            </p:nvCxnSpPr>
            <p:spPr>
              <a:xfrm>
                <a:off x="9979220" y="1556238"/>
                <a:ext cx="334324" cy="5542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직사각형 67"/>
              <p:cNvSpPr/>
              <p:nvPr/>
            </p:nvSpPr>
            <p:spPr>
              <a:xfrm>
                <a:off x="10589461" y="1444709"/>
                <a:ext cx="228600" cy="228600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곱셈 기호 68"/>
              <p:cNvSpPr/>
              <p:nvPr/>
            </p:nvSpPr>
            <p:spPr>
              <a:xfrm>
                <a:off x="11056225" y="1348822"/>
                <a:ext cx="414831" cy="414831"/>
              </a:xfrm>
              <a:prstGeom prst="mathMultiply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640" y="3054631"/>
              <a:ext cx="4782925" cy="426757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56" y="2624303"/>
              <a:ext cx="4534293" cy="403895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496" y="3674596"/>
              <a:ext cx="4606453" cy="365792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99" y="4144136"/>
              <a:ext cx="4693896" cy="472481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96" y="4756443"/>
              <a:ext cx="4817824" cy="396274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396" y="5280457"/>
              <a:ext cx="4755169" cy="403895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356" y="2116835"/>
              <a:ext cx="4777904" cy="449619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099" y="5848718"/>
              <a:ext cx="4336410" cy="327964"/>
            </a:xfrm>
            <a:prstGeom prst="rect">
              <a:avLst/>
            </a:prstGeom>
          </p:spPr>
        </p:pic>
      </p:grpSp>
      <p:sp>
        <p:nvSpPr>
          <p:cNvPr id="87" name="TextBox 86"/>
          <p:cNvSpPr txBox="1"/>
          <p:nvPr/>
        </p:nvSpPr>
        <p:spPr>
          <a:xfrm>
            <a:off x="7570177" y="2955377"/>
            <a:ext cx="328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귀농의 인기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906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1">
            <a:extLst>
              <a:ext uri="{FF2B5EF4-FFF2-40B4-BE49-F238E27FC236}">
                <a16:creationId xmlns=""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6962267" y="33728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4583299" y="1978257"/>
            <a:ext cx="2985022" cy="3043693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2778588" y="3335160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7342465" y="3328055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4966101" y="3105944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디자인</a:t>
            </a:r>
            <a:endParaRPr lang="ko-KR" altLang="en-US" sz="36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64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02911" y="1292470"/>
            <a:ext cx="3454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대중성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549" y="4422769"/>
            <a:ext cx="2470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컨텐츠</a:t>
            </a:r>
            <a:endParaRPr lang="ko-KR" altLang="en-US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30527" y="4431800"/>
            <a:ext cx="254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디자인</a:t>
            </a:r>
            <a:endParaRPr lang="ko-KR" altLang="en-US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왼쪽 화살표 43"/>
          <p:cNvSpPr/>
          <p:nvPr/>
        </p:nvSpPr>
        <p:spPr>
          <a:xfrm rot="18000000">
            <a:off x="3698131" y="3260266"/>
            <a:ext cx="1465200" cy="530556"/>
          </a:xfrm>
          <a:prstGeom prst="leftArrow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오른쪽 화살표 44"/>
          <p:cNvSpPr/>
          <p:nvPr/>
        </p:nvSpPr>
        <p:spPr>
          <a:xfrm rot="3600000">
            <a:off x="7278209" y="3261684"/>
            <a:ext cx="1461927" cy="530556"/>
          </a:xfrm>
          <a:prstGeom prst="rightArrow">
            <a:avLst/>
          </a:prstGeom>
          <a:noFill/>
          <a:ln w="38100">
            <a:solidFill>
              <a:schemeClr val="accent2"/>
            </a:solidFill>
          </a:ln>
          <a:sp3d z="-182000" contourW="19050" prstMaterial="metal">
            <a:bevelT w="88900" h="203200"/>
            <a:bevelB w="165100" h="254000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84" y="4431800"/>
            <a:ext cx="987413" cy="98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0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48361" y="1598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charset="-127"/>
                <a:ea typeface="나눔스퀘어라운드 ExtraBold" charset="-127"/>
              </a:rPr>
              <a:t>디자인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pic>
        <p:nvPicPr>
          <p:cNvPr id="3074" name="Picture 2" descr="C:\Users\user\Desktop\사진\navba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52" y="2432539"/>
            <a:ext cx="9860409" cy="346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352805" y="2458915"/>
            <a:ext cx="1524603" cy="37806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88224" y="1200159"/>
            <a:ext cx="1362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간단</a:t>
            </a:r>
            <a:r>
              <a:rPr lang="ko-KR" altLang="en-US" sz="32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함</a:t>
            </a:r>
            <a:endParaRPr lang="ko-KR" altLang="en-US" sz="20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620036" y="1189164"/>
            <a:ext cx="1571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간편함</a:t>
            </a:r>
            <a:endParaRPr lang="ko-KR" altLang="en-US" sz="36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157315" y="3130061"/>
            <a:ext cx="2496639" cy="17936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2352805" y="1784934"/>
            <a:ext cx="161795" cy="67398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683977" y="1773939"/>
            <a:ext cx="193431" cy="6586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8994531" y="1773939"/>
            <a:ext cx="659423" cy="1343576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7157315" y="1784934"/>
            <a:ext cx="568871" cy="134512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4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4" grpId="0"/>
      <p:bldP spid="4" grpId="1"/>
      <p:bldP spid="40" grpId="0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548361" y="15989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1">
                    <a:lumMod val="75000"/>
                  </a:schemeClr>
                </a:solidFill>
                <a:latin typeface="나눔스퀘어라운드 ExtraBold" charset="-127"/>
                <a:ea typeface="나눔스퀘어라운드 ExtraBold" charset="-127"/>
              </a:rPr>
              <a:t>디자인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76" y="1021293"/>
            <a:ext cx="3133747" cy="500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75686" y="2964926"/>
            <a:ext cx="45831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반응형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800" dirty="0" err="1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웹페이지</a:t>
            </a:r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95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778588" y="1978257"/>
            <a:ext cx="6564119" cy="3043693"/>
            <a:chOff x="2778588" y="1978257"/>
            <a:chExt cx="6564119" cy="3043693"/>
          </a:xfrm>
        </p:grpSpPr>
        <p:sp>
          <p:nvSpPr>
            <p:cNvPr id="13" name="모서리가 둥근 직사각형 11">
              <a:extLst>
                <a:ext uri="{FF2B5EF4-FFF2-40B4-BE49-F238E27FC236}">
                  <a16:creationId xmlns="" xmlns:a16="http://schemas.microsoft.com/office/drawing/2014/main" id="{35A190AF-A8FC-4B5D-BD11-04D9734EE768}"/>
                </a:ext>
              </a:extLst>
            </p:cNvPr>
            <p:cNvSpPr/>
            <p:nvPr/>
          </p:nvSpPr>
          <p:spPr>
            <a:xfrm rot="10800000">
              <a:off x="6962267" y="3372895"/>
              <a:ext cx="345030" cy="25441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1441853C-D31F-44FD-A74F-C8C37D88FF8E}"/>
                </a:ext>
              </a:extLst>
            </p:cNvPr>
            <p:cNvSpPr/>
            <p:nvPr/>
          </p:nvSpPr>
          <p:spPr>
            <a:xfrm>
              <a:off x="4583299" y="1978257"/>
              <a:ext cx="2985022" cy="3043693"/>
            </a:xfrm>
            <a:prstGeom prst="rect">
              <a:avLst/>
            </a:prstGeom>
            <a:solidFill>
              <a:srgbClr val="7030A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36">
              <a:extLst>
                <a:ext uri="{FF2B5EF4-FFF2-40B4-BE49-F238E27FC236}">
                  <a16:creationId xmlns="" xmlns:a16="http://schemas.microsoft.com/office/drawing/2014/main" id="{2754CE49-EC2B-4F32-B81D-0FBE0F70395A}"/>
                </a:ext>
              </a:extLst>
            </p:cNvPr>
            <p:cNvSpPr/>
            <p:nvPr/>
          </p:nvSpPr>
          <p:spPr>
            <a:xfrm>
              <a:off x="2778588" y="3335160"/>
              <a:ext cx="2000242" cy="22622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모서리가 둥근 직사각형 36">
              <a:extLst>
                <a:ext uri="{FF2B5EF4-FFF2-40B4-BE49-F238E27FC236}">
                  <a16:creationId xmlns="" xmlns:a16="http://schemas.microsoft.com/office/drawing/2014/main" id="{2754CE49-EC2B-4F32-B81D-0FBE0F70395A}"/>
                </a:ext>
              </a:extLst>
            </p:cNvPr>
            <p:cNvSpPr/>
            <p:nvPr/>
          </p:nvSpPr>
          <p:spPr>
            <a:xfrm>
              <a:off x="7342465" y="3328055"/>
              <a:ext cx="2000242" cy="22622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2984FB1-9FDE-44A6-8057-65578B4CB015}"/>
                </a:ext>
              </a:extLst>
            </p:cNvPr>
            <p:cNvSpPr txBox="1"/>
            <p:nvPr/>
          </p:nvSpPr>
          <p:spPr>
            <a:xfrm>
              <a:off x="4966101" y="3105944"/>
              <a:ext cx="22194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dirty="0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시연</a:t>
              </a:r>
              <a:endParaRPr lang="ko-KR" altLang="en-US" sz="3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86548" y="2912556"/>
            <a:ext cx="5749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바로 만나보시죠</a:t>
            </a:r>
            <a:r>
              <a:rPr lang="en-US" altLang="ko-KR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 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75676" y="161534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7030A0"/>
                </a:solidFill>
                <a:latin typeface="나눔스퀘어라운드 ExtraBold" charset="-127"/>
                <a:ea typeface="나눔스퀘어라운드 ExtraBold" charset="-127"/>
              </a:rPr>
              <a:t>시</a:t>
            </a:r>
            <a:r>
              <a:rPr lang="ko-KR" altLang="en-US" sz="1600" b="1" dirty="0">
                <a:solidFill>
                  <a:srgbClr val="7030A0"/>
                </a:solidFill>
                <a:latin typeface="나눔스퀘어라운드 ExtraBold" charset="-127"/>
                <a:ea typeface="나눔스퀘어라운드 ExtraBold" charset="-127"/>
              </a:rPr>
              <a:t>연</a:t>
            </a:r>
            <a:endParaRPr lang="en-US" altLang="ko-KR" sz="1600" b="1" dirty="0">
              <a:solidFill>
                <a:srgbClr val="7030A0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95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q&amp;a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411" y="659155"/>
            <a:ext cx="8655063" cy="540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78120" y="4024332"/>
            <a:ext cx="4703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Q&amp;A</a:t>
            </a:r>
            <a:endParaRPr lang="ko-KR" altLang="en-US" sz="28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ankyou white png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31" y="1850537"/>
            <a:ext cx="5212617" cy="248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36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31857" y="2942621"/>
            <a:ext cx="46885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CONTENTS</a:t>
            </a:r>
            <a:endParaRPr lang="en-US" altLang="ko-KR" sz="2800" b="1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7453218" y="2208782"/>
            <a:ext cx="1124767" cy="369332"/>
            <a:chOff x="3884377" y="2118993"/>
            <a:chExt cx="1124767" cy="369332"/>
          </a:xfrm>
        </p:grpSpPr>
        <p:sp>
          <p:nvSpPr>
            <p:cNvPr id="29" name="TextBox 28"/>
            <p:cNvSpPr txBox="1"/>
            <p:nvPr/>
          </p:nvSpPr>
          <p:spPr>
            <a:xfrm>
              <a:off x="4442963" y="2118993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목</a:t>
              </a:r>
              <a:r>
                <a:rPr lang="ko-KR" altLang="en-US" spc="-15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적</a:t>
              </a:r>
              <a:endParaRPr lang="en-US" altLang="ko-KR" spc="-15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3884377" y="2119673"/>
              <a:ext cx="336856" cy="3368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1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7453218" y="2816649"/>
            <a:ext cx="1124767" cy="369332"/>
            <a:chOff x="3884377" y="2865165"/>
            <a:chExt cx="1124767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4442963" y="2865165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소개</a:t>
              </a:r>
              <a:endParaRPr lang="en-US" altLang="ko-KR" spc="-15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3884377" y="2881403"/>
              <a:ext cx="336856" cy="3368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2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453218" y="3388993"/>
            <a:ext cx="1315524" cy="369332"/>
            <a:chOff x="3884377" y="3611337"/>
            <a:chExt cx="1315524" cy="369332"/>
          </a:xfrm>
        </p:grpSpPr>
        <p:sp>
          <p:nvSpPr>
            <p:cNvPr id="35" name="TextBox 34"/>
            <p:cNvSpPr txBox="1"/>
            <p:nvPr/>
          </p:nvSpPr>
          <p:spPr>
            <a:xfrm>
              <a:off x="4442963" y="3611337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err="1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컨텐츠</a:t>
              </a:r>
              <a:endParaRPr lang="en-US" altLang="ko-KR" spc="-15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884377" y="3627575"/>
              <a:ext cx="336856" cy="33685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3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7453218" y="3958284"/>
            <a:ext cx="1315524" cy="369332"/>
            <a:chOff x="3884377" y="4392293"/>
            <a:chExt cx="1315524" cy="369332"/>
          </a:xfrm>
        </p:grpSpPr>
        <p:sp>
          <p:nvSpPr>
            <p:cNvPr id="38" name="TextBox 37"/>
            <p:cNvSpPr txBox="1"/>
            <p:nvPr/>
          </p:nvSpPr>
          <p:spPr>
            <a:xfrm>
              <a:off x="4442963" y="4392293"/>
              <a:ext cx="756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디자인</a:t>
              </a:r>
              <a:endParaRPr lang="en-US" altLang="ko-KR" spc="-15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884377" y="4407655"/>
              <a:ext cx="336856" cy="3368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4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A63EAA48-5681-434C-AC4C-3D0EC3766D8E}"/>
              </a:ext>
            </a:extLst>
          </p:cNvPr>
          <p:cNvGrpSpPr/>
          <p:nvPr/>
        </p:nvGrpSpPr>
        <p:grpSpPr>
          <a:xfrm>
            <a:off x="7453218" y="4527575"/>
            <a:ext cx="2059223" cy="369332"/>
            <a:chOff x="3900405" y="5341613"/>
            <a:chExt cx="2059223" cy="369332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D4193CE3-91FA-436E-87BD-4A483F747708}"/>
                </a:ext>
              </a:extLst>
            </p:cNvPr>
            <p:cNvSpPr txBox="1"/>
            <p:nvPr/>
          </p:nvSpPr>
          <p:spPr>
            <a:xfrm>
              <a:off x="4458991" y="5341613"/>
              <a:ext cx="1500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시연</a:t>
              </a:r>
              <a:endParaRPr lang="en-US" altLang="ko-KR" spc="-15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="" xmlns:a16="http://schemas.microsoft.com/office/drawing/2014/main" id="{D007F4B2-2A7C-4D3F-93CD-731348468E99}"/>
                </a:ext>
              </a:extLst>
            </p:cNvPr>
            <p:cNvSpPr/>
            <p:nvPr/>
          </p:nvSpPr>
          <p:spPr>
            <a:xfrm>
              <a:off x="3900405" y="5362753"/>
              <a:ext cx="336856" cy="33685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나눔스퀘어라운드 ExtraBold" charset="-127"/>
                  <a:ea typeface="나눔스퀘어라운드 ExtraBold" charset="-127"/>
                </a:rPr>
                <a:t>5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endParaRPr>
            </a:p>
          </p:txBody>
        </p:sp>
      </p:grp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11">
            <a:extLst>
              <a:ext uri="{FF2B5EF4-FFF2-40B4-BE49-F238E27FC236}">
                <a16:creationId xmlns=""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6962267" y="33728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4583299" y="1978257"/>
            <a:ext cx="2985022" cy="3043693"/>
          </a:xfrm>
          <a:prstGeom prst="rect">
            <a:avLst/>
          </a:prstGeom>
          <a:solidFill>
            <a:srgbClr val="EB4C1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2778588" y="3335160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7342465" y="3328055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4966101" y="3105944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목적</a:t>
            </a:r>
            <a:endParaRPr lang="ko-KR" altLang="en-US" sz="36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38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23893" y="182292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rgbClr val="FF0000"/>
                </a:solidFill>
                <a:latin typeface="나눔스퀘어라운드 ExtraBold" charset="-127"/>
                <a:ea typeface="나눔스퀘어라운드 ExtraBold" charset="-127"/>
              </a:rPr>
              <a:t>목</a:t>
            </a:r>
            <a:r>
              <a:rPr lang="ko-KR" altLang="en-US" sz="1600" b="1" dirty="0">
                <a:solidFill>
                  <a:srgbClr val="FF0000"/>
                </a:solidFill>
                <a:latin typeface="나눔스퀘어라운드 ExtraBold" charset="-127"/>
                <a:ea typeface="나눔스퀘어라운드 ExtraBold" charset="-127"/>
              </a:rPr>
              <a:t>적</a:t>
            </a:r>
            <a:endParaRPr lang="en-US" altLang="ko-KR" sz="1600" b="1" dirty="0">
              <a:solidFill>
                <a:srgbClr val="FF0000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07" y="848979"/>
            <a:ext cx="3132699" cy="2275828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19" y="848979"/>
            <a:ext cx="3704744" cy="249771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56" y="1986893"/>
            <a:ext cx="3409130" cy="224765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86" y="1622000"/>
            <a:ext cx="3582739" cy="230539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3" y="3631223"/>
            <a:ext cx="5601255" cy="1820213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53" y="1578754"/>
            <a:ext cx="3815927" cy="2179245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671" y="3528457"/>
            <a:ext cx="4673545" cy="214797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620" y="3528457"/>
            <a:ext cx="3560528" cy="26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1">
            <a:extLst>
              <a:ext uri="{FF2B5EF4-FFF2-40B4-BE49-F238E27FC236}">
                <a16:creationId xmlns=""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6962267" y="33728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4583299" y="1978257"/>
            <a:ext cx="2985022" cy="304369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2778588" y="3335160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7342465" y="3328055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4966101" y="3105944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소개</a:t>
            </a:r>
            <a:endParaRPr lang="ko-KR" altLang="en-US" sz="36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5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230119" y="179946"/>
            <a:ext cx="556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accent2"/>
                </a:solidFill>
                <a:latin typeface="나눔스퀘어라운드 ExtraBold" charset="-127"/>
                <a:ea typeface="나눔스퀘어라운드 ExtraBold" charset="-127"/>
              </a:rPr>
              <a:t>소개</a:t>
            </a:r>
            <a:endParaRPr lang="en-US" altLang="ko-KR" sz="1600" b="1" dirty="0">
              <a:solidFill>
                <a:schemeClr val="accent2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078" y="1012015"/>
            <a:ext cx="4817731" cy="5063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6295292" y="2835863"/>
            <a:ext cx="6703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“</a:t>
            </a:r>
            <a:r>
              <a:rPr lang="ko-KR" altLang="en-US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이것은 바로 하나의 합체</a:t>
            </a:r>
            <a:r>
              <a:rPr lang="en-US" altLang="ko-KR" sz="40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＂</a:t>
            </a:r>
            <a:endParaRPr lang="ko-KR" altLang="en-US" sz="4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72762" y="2022231"/>
            <a:ext cx="2373922" cy="127488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872762" y="3297115"/>
            <a:ext cx="2373922" cy="117817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246684" y="2011636"/>
            <a:ext cx="1186961" cy="74035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246683" y="2753120"/>
            <a:ext cx="1186961" cy="8605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4246684" y="3608904"/>
            <a:ext cx="1186961" cy="54985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246682" y="4154028"/>
            <a:ext cx="1186961" cy="65536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872762" y="4910166"/>
            <a:ext cx="3560883" cy="860518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" grpId="0" animBg="1"/>
      <p:bldP spid="2" grpId="1" animBg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1">
            <a:extLst>
              <a:ext uri="{FF2B5EF4-FFF2-40B4-BE49-F238E27FC236}">
                <a16:creationId xmlns="" xmlns:a16="http://schemas.microsoft.com/office/drawing/2014/main" id="{35A190AF-A8FC-4B5D-BD11-04D9734EE768}"/>
              </a:ext>
            </a:extLst>
          </p:cNvPr>
          <p:cNvSpPr/>
          <p:nvPr/>
        </p:nvSpPr>
        <p:spPr>
          <a:xfrm rot="10800000">
            <a:off x="6962267" y="3372895"/>
            <a:ext cx="345030" cy="2544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1441853C-D31F-44FD-A74F-C8C37D88FF8E}"/>
              </a:ext>
            </a:extLst>
          </p:cNvPr>
          <p:cNvSpPr/>
          <p:nvPr/>
        </p:nvSpPr>
        <p:spPr>
          <a:xfrm>
            <a:off x="4583299" y="1978257"/>
            <a:ext cx="2985022" cy="3043693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2778588" y="3335160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모서리가 둥근 직사각형 36">
            <a:extLst>
              <a:ext uri="{FF2B5EF4-FFF2-40B4-BE49-F238E27FC236}">
                <a16:creationId xmlns="" xmlns:a16="http://schemas.microsoft.com/office/drawing/2014/main" id="{2754CE49-EC2B-4F32-B81D-0FBE0F70395A}"/>
              </a:ext>
            </a:extLst>
          </p:cNvPr>
          <p:cNvSpPr/>
          <p:nvPr/>
        </p:nvSpPr>
        <p:spPr>
          <a:xfrm>
            <a:off x="7342465" y="3328055"/>
            <a:ext cx="2000242" cy="2262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D2984FB1-9FDE-44A6-8057-65578B4CB015}"/>
              </a:ext>
            </a:extLst>
          </p:cNvPr>
          <p:cNvSpPr txBox="1"/>
          <p:nvPr/>
        </p:nvSpPr>
        <p:spPr>
          <a:xfrm>
            <a:off x="4966101" y="3105944"/>
            <a:ext cx="2219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>
                <a:solidFill>
                  <a:schemeClr val="bg1"/>
                </a:solidFill>
                <a:latin typeface="나눔스퀘어라운드 ExtraBold" charset="-127"/>
                <a:ea typeface="나눔스퀘어라운드 ExtraBold" charset="-127"/>
              </a:rPr>
              <a:t>컨텐츠</a:t>
            </a:r>
            <a:endParaRPr lang="ko-KR" altLang="en-US" sz="3600" dirty="0">
              <a:solidFill>
                <a:schemeClr val="bg1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2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4502911" y="1292470"/>
            <a:ext cx="34541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대중성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4549" y="4422769"/>
            <a:ext cx="2470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컨텐츠</a:t>
            </a:r>
            <a:endParaRPr lang="ko-KR" altLang="en-US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30527" y="4431800"/>
            <a:ext cx="25477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디자인</a:t>
            </a:r>
            <a:endParaRPr lang="ko-KR" altLang="en-US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4" name="왼쪽 화살표 43"/>
          <p:cNvSpPr/>
          <p:nvPr/>
        </p:nvSpPr>
        <p:spPr>
          <a:xfrm rot="18000000">
            <a:off x="3698131" y="3260266"/>
            <a:ext cx="1465200" cy="530556"/>
          </a:xfrm>
          <a:prstGeom prst="leftArrow">
            <a:avLst/>
          </a:prstGeom>
          <a:noFill/>
          <a:ln w="38100">
            <a:solidFill>
              <a:schemeClr val="accent2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오른쪽 화살표 44"/>
          <p:cNvSpPr/>
          <p:nvPr/>
        </p:nvSpPr>
        <p:spPr>
          <a:xfrm rot="3600000">
            <a:off x="7278209" y="3261684"/>
            <a:ext cx="1461927" cy="530556"/>
          </a:xfrm>
          <a:prstGeom prst="rightArrow">
            <a:avLst/>
          </a:prstGeom>
          <a:noFill/>
          <a:ln w="38100">
            <a:solidFill>
              <a:schemeClr val="accent2"/>
            </a:solidFill>
          </a:ln>
          <a:sp3d z="-182000" contourW="19050" prstMaterial="metal">
            <a:bevelT w="88900" h="203200"/>
            <a:bevelB w="165100" h="254000"/>
          </a:sp3d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498" y="4512505"/>
            <a:ext cx="987413" cy="98741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269522" y="17185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accent6"/>
                </a:solidFill>
                <a:latin typeface="나눔스퀘어라운드 ExtraBold" charset="-127"/>
                <a:ea typeface="나눔스퀘어라운드 ExtraBold" charset="-127"/>
              </a:rPr>
              <a:t>컨텐츠</a:t>
            </a:r>
            <a:endParaRPr lang="en-US" altLang="ko-KR" sz="1600" b="1" dirty="0">
              <a:solidFill>
                <a:schemeClr val="accent6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71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734321" y="6233373"/>
            <a:ext cx="10682979" cy="0"/>
          </a:xfrm>
          <a:prstGeom prst="line">
            <a:avLst/>
          </a:prstGeom>
          <a:ln w="28575" cap="rnd" cmpd="sng">
            <a:solidFill>
              <a:schemeClr val="tx1">
                <a:lumMod val="75000"/>
                <a:lumOff val="25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707611" y="641419"/>
            <a:ext cx="10682979" cy="0"/>
          </a:xfrm>
          <a:prstGeom prst="line">
            <a:avLst/>
          </a:prstGeom>
          <a:ln w="57150" cap="rnd" cmpd="sng">
            <a:solidFill>
              <a:schemeClr val="bg1">
                <a:lumMod val="50000"/>
              </a:schemeClr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1531857" y="547872"/>
            <a:ext cx="179109" cy="18709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3434877" y="547872"/>
            <a:ext cx="179109" cy="1870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5551224" y="547872"/>
            <a:ext cx="179109" cy="1870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7830063" y="547872"/>
            <a:ext cx="179109" cy="1870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EA0A39C1-11D3-4358-9108-9972D3568419}"/>
              </a:ext>
            </a:extLst>
          </p:cNvPr>
          <p:cNvSpPr/>
          <p:nvPr/>
        </p:nvSpPr>
        <p:spPr>
          <a:xfrm>
            <a:off x="9964404" y="547872"/>
            <a:ext cx="179109" cy="187094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user\효진\github\WebProject\projectfront\public\img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13" y="6246611"/>
            <a:ext cx="1841825" cy="61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269522" y="171859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 smtClean="0">
                <a:solidFill>
                  <a:schemeClr val="accent6"/>
                </a:solidFill>
                <a:latin typeface="나눔스퀘어라운드 ExtraBold" charset="-127"/>
                <a:ea typeface="나눔스퀘어라운드 ExtraBold" charset="-127"/>
              </a:rPr>
              <a:t>컨텐츠</a:t>
            </a:r>
            <a:endParaRPr lang="en-US" altLang="ko-KR" sz="1600" b="1" dirty="0">
              <a:solidFill>
                <a:schemeClr val="accent6"/>
              </a:solidFill>
              <a:latin typeface="나눔스퀘어라운드 ExtraBold" charset="-127"/>
              <a:ea typeface="나눔스퀘어라운드 ExtraBold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080818" y="1270128"/>
            <a:ext cx="5064942" cy="4638304"/>
            <a:chOff x="6198698" y="1270127"/>
            <a:chExt cx="5371858" cy="5259119"/>
          </a:xfrm>
        </p:grpSpPr>
        <p:grpSp>
          <p:nvGrpSpPr>
            <p:cNvPr id="19" name="그룹 18"/>
            <p:cNvGrpSpPr/>
            <p:nvPr/>
          </p:nvGrpSpPr>
          <p:grpSpPr>
            <a:xfrm>
              <a:off x="6198698" y="1270127"/>
              <a:ext cx="5371858" cy="5259119"/>
              <a:chOff x="6198698" y="1270127"/>
              <a:chExt cx="5371858" cy="5259119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9903285" y="1317060"/>
                <a:ext cx="489439" cy="48943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8" name="그룹 37"/>
              <p:cNvGrpSpPr/>
              <p:nvPr/>
            </p:nvGrpSpPr>
            <p:grpSpPr>
              <a:xfrm>
                <a:off x="6198698" y="1270127"/>
                <a:ext cx="5371858" cy="5259119"/>
                <a:chOff x="5996354" y="1969477"/>
                <a:chExt cx="4000500" cy="4000500"/>
              </a:xfrm>
            </p:grpSpPr>
            <p:cxnSp>
              <p:nvCxnSpPr>
                <p:cNvPr id="41" name="직선 연결선 40"/>
                <p:cNvCxnSpPr/>
                <p:nvPr/>
              </p:nvCxnSpPr>
              <p:spPr>
                <a:xfrm>
                  <a:off x="5996354" y="2426677"/>
                  <a:ext cx="4000500" cy="0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그룹 41"/>
                <p:cNvGrpSpPr/>
                <p:nvPr/>
              </p:nvGrpSpPr>
              <p:grpSpPr>
                <a:xfrm>
                  <a:off x="5996354" y="1969477"/>
                  <a:ext cx="4000500" cy="4000500"/>
                  <a:chOff x="5996354" y="1969477"/>
                  <a:chExt cx="4000500" cy="4000500"/>
                </a:xfrm>
              </p:grpSpPr>
              <p:sp>
                <p:nvSpPr>
                  <p:cNvPr id="47" name="직사각형 46"/>
                  <p:cNvSpPr/>
                  <p:nvPr/>
                </p:nvSpPr>
                <p:spPr>
                  <a:xfrm>
                    <a:off x="5996354" y="1969477"/>
                    <a:ext cx="4000500" cy="4000500"/>
                  </a:xfrm>
                  <a:prstGeom prst="rect">
                    <a:avLst/>
                  </a:prstGeom>
                  <a:noFill/>
                  <a:ln w="3810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8" name="직사각형 47"/>
                  <p:cNvSpPr/>
                  <p:nvPr/>
                </p:nvSpPr>
                <p:spPr>
                  <a:xfrm>
                    <a:off x="6153883" y="2536689"/>
                    <a:ext cx="3685442" cy="3323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9" name="타원 38"/>
              <p:cNvSpPr/>
              <p:nvPr/>
            </p:nvSpPr>
            <p:spPr>
              <a:xfrm>
                <a:off x="11014799" y="1325929"/>
                <a:ext cx="489439" cy="48943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10459042" y="1321494"/>
                <a:ext cx="489439" cy="489439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2381" y="5402358"/>
              <a:ext cx="2065199" cy="662997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172" y="3537038"/>
              <a:ext cx="2469094" cy="678239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172" y="2136523"/>
              <a:ext cx="1767993" cy="426757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6963" y="4432886"/>
              <a:ext cx="1737511" cy="42675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1795" y="2194058"/>
              <a:ext cx="1988992" cy="55630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172" y="2684010"/>
              <a:ext cx="2469094" cy="678239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515" y="3744965"/>
              <a:ext cx="1545871" cy="588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1172" y="5260152"/>
              <a:ext cx="1600339" cy="72396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6598" y="2850324"/>
              <a:ext cx="1828958" cy="678239"/>
            </a:xfrm>
            <a:prstGeom prst="rect">
              <a:avLst/>
            </a:prstGeom>
          </p:spPr>
        </p:pic>
        <p:cxnSp>
          <p:nvCxnSpPr>
            <p:cNvPr id="34" name="직선 연결선 33"/>
            <p:cNvCxnSpPr/>
            <p:nvPr/>
          </p:nvCxnSpPr>
          <p:spPr>
            <a:xfrm>
              <a:off x="9979220" y="1556238"/>
              <a:ext cx="334324" cy="554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10589461" y="1444709"/>
              <a:ext cx="228600" cy="2286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곱셈 기호 35"/>
            <p:cNvSpPr/>
            <p:nvPr/>
          </p:nvSpPr>
          <p:spPr>
            <a:xfrm>
              <a:off x="11056225" y="1348822"/>
              <a:ext cx="414831" cy="414831"/>
            </a:xfrm>
            <a:prstGeom prst="mathMultiply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486730" y="2964928"/>
            <a:ext cx="3286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방대한  정보</a:t>
            </a:r>
            <a:endParaRPr lang="ko-KR" altLang="en-US" sz="4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45760" y="1270128"/>
            <a:ext cx="1424417" cy="16948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6145760" y="3712117"/>
            <a:ext cx="1424417" cy="219631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69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375</Words>
  <Application>Microsoft Office PowerPoint</Application>
  <PresentationFormat>사용자 지정</PresentationFormat>
  <Paragraphs>89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굴림</vt:lpstr>
      <vt:lpstr>Arial</vt:lpstr>
      <vt:lpstr>나눔스퀘어라운드 ExtraBold</vt:lpstr>
      <vt:lpstr>맑은 고딕</vt:lpstr>
      <vt:lpstr>나눔스퀘어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user</cp:lastModifiedBy>
  <cp:revision>38</cp:revision>
  <dcterms:created xsi:type="dcterms:W3CDTF">2020-02-19T04:45:45Z</dcterms:created>
  <dcterms:modified xsi:type="dcterms:W3CDTF">2020-03-02T08:10:03Z</dcterms:modified>
</cp:coreProperties>
</file>